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74" r:id="rId3"/>
    <p:sldId id="313" r:id="rId4"/>
    <p:sldId id="349" r:id="rId5"/>
    <p:sldId id="326" r:id="rId6"/>
    <p:sldId id="306" r:id="rId7"/>
    <p:sldId id="320" r:id="rId8"/>
    <p:sldId id="321" r:id="rId9"/>
    <p:sldId id="322" r:id="rId10"/>
    <p:sldId id="333" r:id="rId11"/>
    <p:sldId id="324" r:id="rId12"/>
    <p:sldId id="340" r:id="rId13"/>
    <p:sldId id="341" r:id="rId14"/>
    <p:sldId id="342" r:id="rId15"/>
    <p:sldId id="343" r:id="rId16"/>
    <p:sldId id="318" r:id="rId17"/>
    <p:sldId id="344" r:id="rId18"/>
    <p:sldId id="350" r:id="rId19"/>
    <p:sldId id="311" r:id="rId20"/>
    <p:sldId id="334" r:id="rId21"/>
    <p:sldId id="345" r:id="rId22"/>
    <p:sldId id="346" r:id="rId23"/>
    <p:sldId id="348" r:id="rId24"/>
    <p:sldId id="351" r:id="rId25"/>
    <p:sldId id="35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air Bilodeau" initials="BB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0D9"/>
    <a:srgbClr val="CCEBEA"/>
    <a:srgbClr val="E9BEEB"/>
    <a:srgbClr val="EB98BC"/>
    <a:srgbClr val="EFF0ED"/>
    <a:srgbClr val="206BF3"/>
    <a:srgbClr val="8FBC87"/>
    <a:srgbClr val="BCF4AE"/>
    <a:srgbClr val="D8BDF7"/>
    <a:srgbClr val="FDB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64"/>
    <p:restoredTop sz="91478"/>
  </p:normalViewPr>
  <p:slideViewPr>
    <p:cSldViewPr snapToGrid="0" snapToObjects="1">
      <p:cViewPr varScale="1">
        <p:scale>
          <a:sx n="119" d="100"/>
          <a:sy n="119" d="100"/>
        </p:scale>
        <p:origin x="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tiff>
</file>

<file path=ppt/media/image2.png>
</file>

<file path=ppt/media/image2.tiff>
</file>

<file path=ppt/media/image3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E15477-0E1F-A144-947B-A3FCEA8C5EE5}" type="datetimeFigureOut">
              <a:rPr lang="en-US" smtClean="0"/>
              <a:t>8/8/18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55E6C-C39A-454A-8DEE-3D33FDD07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67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London Health Sciences Centre, University Hospital Campus, Internal Medicine</a:t>
            </a:r>
          </a:p>
          <a:p>
            <a:r>
              <a:rPr lang="en-US" dirty="0"/>
              <a:t>Picture?</a:t>
            </a:r>
          </a:p>
          <a:p>
            <a:r>
              <a:rPr lang="en-US" dirty="0"/>
              <a:t>Size, Structure,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724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Parameters: 5.35 days LOS, 0.5</a:t>
            </a:r>
            <a:r>
              <a:rPr lang="en-US" baseline="0" dirty="0"/>
              <a:t> patients/hour arrival,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Parameters: 5.35 days LOS, 0.5</a:t>
            </a:r>
            <a:r>
              <a:rPr lang="en-US" baseline="0" dirty="0"/>
              <a:t> patients/hour arrival,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4661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London Health Sciences Centre, University Hospital Campus, Internal Medicine</a:t>
            </a:r>
          </a:p>
          <a:p>
            <a:r>
              <a:rPr lang="en-US" dirty="0"/>
              <a:t>Picture?</a:t>
            </a:r>
          </a:p>
          <a:p>
            <a:r>
              <a:rPr lang="en-US" dirty="0"/>
              <a:t>Size, Structure,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23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impact on PPN. Graphs shown for Run</a:t>
            </a:r>
            <a:r>
              <a:rPr lang="en-US" baseline="0" dirty="0"/>
              <a:t> 1 only.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641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impact on PPN. Graphs shown for Run</a:t>
            </a:r>
            <a:r>
              <a:rPr lang="en-US" baseline="0" dirty="0"/>
              <a:t> 1 only.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089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Parameters: 5.35 days LOS, 0.5</a:t>
            </a:r>
            <a:r>
              <a:rPr lang="en-US" baseline="0" dirty="0"/>
              <a:t> patients/hour arrival,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7535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Parameters: 5.35 days LOS, 0.5</a:t>
            </a:r>
            <a:r>
              <a:rPr lang="en-US" baseline="0" dirty="0"/>
              <a:t> patients/hour arrival,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36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Parameters: 5.35 days LOS, 0.5</a:t>
            </a:r>
            <a:r>
              <a:rPr lang="en-US" baseline="0" dirty="0"/>
              <a:t> patients/hour arrival,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88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90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030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903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Roughly 5000 patients admitted to the unit in a year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92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Parameters: 5.35 days LOS, 0.5</a:t>
            </a:r>
            <a:r>
              <a:rPr lang="en-US" baseline="0" dirty="0"/>
              <a:t> patients/hour arrival,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76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Parameters: 5.35 days LOS, 0.5</a:t>
            </a:r>
            <a:r>
              <a:rPr lang="en-US" baseline="0" dirty="0"/>
              <a:t> patients/hour arrival,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0072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Parameters: 5.35 days LOS, 0.5</a:t>
            </a:r>
            <a:r>
              <a:rPr lang="en-US" baseline="0" dirty="0"/>
              <a:t> patients/hour arrival,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265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Parameters: 5.35 days LOS, 0.5</a:t>
            </a:r>
            <a:r>
              <a:rPr lang="en-US" baseline="0" dirty="0"/>
              <a:t> patients/hour arrival,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55E6C-C39A-454A-8DEE-3D33FDD07C0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398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EFC01F12-A6F0-314D-8A8E-83ED79DC820D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77643D7-2AE8-4742-895D-26BC5A8F3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385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3177" y="2395862"/>
            <a:ext cx="104520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Potential Impacts on Efficiency and Physician-Nurse Collaboration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0309" y="5631139"/>
            <a:ext cx="1095203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Blair L. Bilodeau</a:t>
            </a:r>
            <a:r>
              <a:rPr lang="en-US" baseline="30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</a:t>
            </a:r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David A. Stanford</a:t>
            </a:r>
            <a:r>
              <a:rPr lang="en-US" baseline="30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</a:t>
            </a:r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Mark Goldszmidt</a:t>
            </a:r>
            <a:r>
              <a:rPr lang="en-US" baseline="30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</a:t>
            </a:r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Andrew Appleton</a:t>
            </a:r>
            <a:r>
              <a:rPr lang="en-US" baseline="30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</a:t>
            </a:r>
          </a:p>
          <a:p>
            <a:r>
              <a:rPr lang="en-US" baseline="30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</a:t>
            </a:r>
            <a:r>
              <a:rPr lang="en-CA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Department of Statistical &amp; Actuarial Sciences, Western University, London, Canada. </a:t>
            </a:r>
          </a:p>
          <a:p>
            <a:r>
              <a:rPr lang="en-US" baseline="30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</a:t>
            </a:r>
            <a:r>
              <a:rPr lang="en-CA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Department of Medicine, Schulich School of Medicine &amp; Dentistry, Western University, London, Canada. </a:t>
            </a:r>
          </a:p>
          <a:p>
            <a:endParaRPr lang="en-US" baseline="300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8F107D-F77F-B44F-9687-4BC46761FFB1}"/>
              </a:ext>
            </a:extLst>
          </p:cNvPr>
          <p:cNvSpPr txBox="1"/>
          <p:nvPr/>
        </p:nvSpPr>
        <p:spPr>
          <a:xfrm>
            <a:off x="12696" y="1159979"/>
            <a:ext cx="1205299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Simulated Geographical Co-location of Patients Admitted to an Inpatient Internal Medicine Teaching Unit</a:t>
            </a:r>
          </a:p>
          <a:p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9EFF71-7BB6-DC47-9245-1C5B0ADC1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146" y="3545833"/>
            <a:ext cx="5842000" cy="1397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A0AFA62-6387-AB43-B3E1-ED413B484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35" y="3361683"/>
            <a:ext cx="46101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584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5755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MODELLING PATIENT FLOW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578413" y="2992146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Decision to admit to medicine</a:t>
            </a:r>
          </a:p>
        </p:txBody>
      </p:sp>
      <p:sp>
        <p:nvSpPr>
          <p:cNvPr id="10" name="Oval 9"/>
          <p:cNvSpPr/>
          <p:nvPr/>
        </p:nvSpPr>
        <p:spPr>
          <a:xfrm>
            <a:off x="184399" y="985696"/>
            <a:ext cx="2792316" cy="14174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Inter-Admission Time</a:t>
            </a:r>
          </a:p>
        </p:txBody>
      </p:sp>
      <p:cxnSp>
        <p:nvCxnSpPr>
          <p:cNvPr id="12" name="Straight Arrow Connector 11"/>
          <p:cNvCxnSpPr>
            <a:cxnSpLocks/>
            <a:stCxn id="10" idx="4"/>
            <a:endCxn id="8" idx="0"/>
          </p:cNvCxnSpPr>
          <p:nvPr/>
        </p:nvCxnSpPr>
        <p:spPr>
          <a:xfrm>
            <a:off x="1580557" y="2403175"/>
            <a:ext cx="2" cy="588971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  <a:endCxn id="8" idx="2"/>
          </p:cNvCxnSpPr>
          <p:nvPr/>
        </p:nvCxnSpPr>
        <p:spPr>
          <a:xfrm flipV="1">
            <a:off x="1580559" y="4008146"/>
            <a:ext cx="0" cy="963794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4988775" y="5061091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Move patient to 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off-service bed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988776" y="2992146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Move patient to medicine bed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4988777" y="1186437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Move patient to decant bed</a:t>
            </a:r>
          </a:p>
        </p:txBody>
      </p:sp>
      <p:cxnSp>
        <p:nvCxnSpPr>
          <p:cNvPr id="20" name="Straight Arrow Connector 19"/>
          <p:cNvCxnSpPr>
            <a:stCxn id="8" idx="3"/>
            <a:endCxn id="17" idx="1"/>
          </p:cNvCxnSpPr>
          <p:nvPr/>
        </p:nvCxnSpPr>
        <p:spPr>
          <a:xfrm>
            <a:off x="2582704" y="3500146"/>
            <a:ext cx="2406072" cy="0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8" idx="3"/>
            <a:endCxn id="18" idx="1"/>
          </p:cNvCxnSpPr>
          <p:nvPr/>
        </p:nvCxnSpPr>
        <p:spPr>
          <a:xfrm flipV="1">
            <a:off x="2582704" y="1694437"/>
            <a:ext cx="2406073" cy="1805709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3"/>
            <a:endCxn id="16" idx="1"/>
          </p:cNvCxnSpPr>
          <p:nvPr/>
        </p:nvCxnSpPr>
        <p:spPr>
          <a:xfrm>
            <a:off x="2582704" y="3500146"/>
            <a:ext cx="2406071" cy="2068945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6" idx="0"/>
            <a:endCxn id="17" idx="2"/>
          </p:cNvCxnSpPr>
          <p:nvPr/>
        </p:nvCxnSpPr>
        <p:spPr>
          <a:xfrm flipV="1">
            <a:off x="5990921" y="4008146"/>
            <a:ext cx="1" cy="1052945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8" idx="2"/>
            <a:endCxn id="17" idx="0"/>
          </p:cNvCxnSpPr>
          <p:nvPr/>
        </p:nvCxnSpPr>
        <p:spPr>
          <a:xfrm flipH="1">
            <a:off x="5990922" y="2202437"/>
            <a:ext cx="1" cy="789709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8" idx="3"/>
            <a:endCxn id="34" idx="0"/>
          </p:cNvCxnSpPr>
          <p:nvPr/>
        </p:nvCxnSpPr>
        <p:spPr>
          <a:xfrm>
            <a:off x="6993068" y="1694437"/>
            <a:ext cx="3325090" cy="1297709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6" idx="3"/>
            <a:endCxn id="34" idx="2"/>
          </p:cNvCxnSpPr>
          <p:nvPr/>
        </p:nvCxnSpPr>
        <p:spPr>
          <a:xfrm flipV="1">
            <a:off x="6993066" y="4008146"/>
            <a:ext cx="3325092" cy="1560945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7" idx="3"/>
            <a:endCxn id="34" idx="1"/>
          </p:cNvCxnSpPr>
          <p:nvPr/>
        </p:nvCxnSpPr>
        <p:spPr>
          <a:xfrm>
            <a:off x="6993067" y="3500146"/>
            <a:ext cx="2322945" cy="0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/>
            <a:endCxn id="17" idx="3"/>
          </p:cNvCxnSpPr>
          <p:nvPr/>
        </p:nvCxnSpPr>
        <p:spPr>
          <a:xfrm flipH="1" flipV="1">
            <a:off x="6993067" y="3500146"/>
            <a:ext cx="2616466" cy="1632757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9316012" y="2992146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Discharge Patient</a:t>
            </a:r>
          </a:p>
        </p:txBody>
      </p:sp>
      <p:sp>
        <p:nvSpPr>
          <p:cNvPr id="57" name="Rounded Rectangle 56"/>
          <p:cNvSpPr/>
          <p:nvPr/>
        </p:nvSpPr>
        <p:spPr>
          <a:xfrm>
            <a:off x="9316011" y="1186437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Clean Bed</a:t>
            </a:r>
          </a:p>
        </p:txBody>
      </p:sp>
      <p:cxnSp>
        <p:nvCxnSpPr>
          <p:cNvPr id="58" name="Straight Arrow Connector 57"/>
          <p:cNvCxnSpPr>
            <a:stCxn id="34" idx="0"/>
            <a:endCxn id="57" idx="2"/>
          </p:cNvCxnSpPr>
          <p:nvPr/>
        </p:nvCxnSpPr>
        <p:spPr>
          <a:xfrm flipH="1" flipV="1">
            <a:off x="10318157" y="2202437"/>
            <a:ext cx="1" cy="789709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7" idx="1"/>
            <a:endCxn id="17" idx="3"/>
          </p:cNvCxnSpPr>
          <p:nvPr/>
        </p:nvCxnSpPr>
        <p:spPr>
          <a:xfrm flipH="1">
            <a:off x="6993067" y="1694437"/>
            <a:ext cx="2322944" cy="1805709"/>
          </a:xfrm>
          <a:prstGeom prst="straightConnector1">
            <a:avLst/>
          </a:prstGeom>
          <a:ln>
            <a:solidFill>
              <a:schemeClr val="bg1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875C7639-E163-2C4B-92B5-76AD278DC8BD}"/>
              </a:ext>
            </a:extLst>
          </p:cNvPr>
          <p:cNvSpPr/>
          <p:nvPr/>
        </p:nvSpPr>
        <p:spPr>
          <a:xfrm>
            <a:off x="184399" y="4971940"/>
            <a:ext cx="2792316" cy="14174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Bed Type, Origin, Acuity, and LOS</a:t>
            </a:r>
          </a:p>
          <a:p>
            <a:pPr algn="ctr"/>
            <a:endParaRPr lang="en-US" sz="20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09B11D8-C654-5542-BC0F-B27C47236D60}"/>
              </a:ext>
            </a:extLst>
          </p:cNvPr>
          <p:cNvSpPr/>
          <p:nvPr/>
        </p:nvSpPr>
        <p:spPr>
          <a:xfrm>
            <a:off x="8922001" y="5061091"/>
            <a:ext cx="2792316" cy="14174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Nurse Rounds</a:t>
            </a:r>
          </a:p>
          <a:p>
            <a:pPr marL="171450" indent="-171450"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Day vs Night</a:t>
            </a:r>
          </a:p>
          <a:p>
            <a:pPr marL="171450" indent="-171450">
              <a:buFontTx/>
              <a:buChar char="-"/>
            </a:pPr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RN vs RPN</a:t>
            </a:r>
          </a:p>
          <a:p>
            <a:pPr algn="ctr"/>
            <a:endParaRPr lang="en-US" sz="20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9383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53431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REFERENCE SIMULATION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0000457"/>
              </p:ext>
            </p:extLst>
          </p:nvPr>
        </p:nvGraphicFramePr>
        <p:xfrm>
          <a:off x="1944229" y="1766050"/>
          <a:ext cx="8316000" cy="3962400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360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8647"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Metric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Observed Value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Reference 95% CI (Sim.)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647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Low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High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Floor Utilization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94.8%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94.4%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95.1%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Medicine Utilization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83.5%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82.2%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83.1%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Number of Admitted Patients Waiting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Waiting Time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6.4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6.7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7.4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907557" y="923146"/>
            <a:ext cx="4389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Performance Averages</a:t>
            </a:r>
          </a:p>
        </p:txBody>
      </p:sp>
    </p:spTree>
    <p:extLst>
      <p:ext uri="{BB962C8B-B14F-4D97-AF65-F5344CB8AC3E}">
        <p14:creationId xmlns:p14="http://schemas.microsoft.com/office/powerpoint/2010/main" val="3608484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3105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NEW METRICS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669515" y="923146"/>
            <a:ext cx="48654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Patients Per Nurse (PPN)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29C42FA-32CF-1A49-BFEC-107526492ACA}"/>
                  </a:ext>
                </a:extLst>
              </p:cNvPr>
              <p:cNvSpPr txBox="1"/>
              <p:nvPr/>
            </p:nvSpPr>
            <p:spPr>
              <a:xfrm>
                <a:off x="1610916" y="1766049"/>
                <a:ext cx="8982632" cy="40023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CA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m:t>PPN</m:t>
                      </m:r>
                      <m:r>
                        <a:rPr lang="en-CA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m:t>= </m:t>
                      </m:r>
                      <m:f>
                        <m:fPr>
                          <m:ctrlPr>
                            <a:rPr lang="en-CA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</m:ctrlPr>
                        </m:fPr>
                        <m:num>
                          <m: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# </m:t>
                          </m:r>
                          <m:r>
                            <m:rPr>
                              <m:sty m:val="p"/>
                            </m:rP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Patients</m:t>
                          </m:r>
                          <m: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assigned</m:t>
                          </m:r>
                          <m: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to</m:t>
                          </m:r>
                          <m: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team</m:t>
                          </m:r>
                        </m:num>
                        <m:den>
                          <m: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# </m:t>
                          </m:r>
                          <m:r>
                            <m:rPr>
                              <m:sty m:val="p"/>
                            </m:rP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Nurses</m:t>
                          </m:r>
                          <m: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assigned</m:t>
                          </m:r>
                          <m: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to</m:t>
                          </m:r>
                          <m: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those</m:t>
                          </m:r>
                          <m: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patients</m:t>
                          </m:r>
                        </m:den>
                      </m:f>
                    </m:oMath>
                  </m:oMathPara>
                </a14:m>
                <a:endParaRPr lang="en-CA" sz="2800" b="0" dirty="0">
                  <a:solidFill>
                    <a:schemeClr val="bg1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endParaRPr>
              </a:p>
              <a:p>
                <a:endParaRPr lang="en-CA" sz="2800" dirty="0">
                  <a:solidFill>
                    <a:schemeClr val="bg1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CA" sz="2800" b="0" dirty="0">
                    <a:solidFill>
                      <a:schemeClr val="bg1"/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 measure of the number of nurses each physician te</a:t>
                </a:r>
                <a:r>
                  <a:rPr lang="en-CA" sz="2800" dirty="0">
                    <a:solidFill>
                      <a:schemeClr val="bg1"/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am interacts with, normalized for the number of patients the team has.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CA" sz="2800" dirty="0">
                  <a:solidFill>
                    <a:schemeClr val="bg1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CA" sz="2800" dirty="0">
                    <a:solidFill>
                      <a:schemeClr val="bg1"/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Optimally want to maximize this value for each team.</a:t>
                </a:r>
                <a:endParaRPr lang="en-CA" sz="2800" b="0" dirty="0">
                  <a:solidFill>
                    <a:schemeClr val="bg1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endParaRPr>
              </a:p>
              <a:p>
                <a:endParaRPr lang="en-US" sz="2800" dirty="0">
                  <a:solidFill>
                    <a:schemeClr val="bg1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29C42FA-32CF-1A49-BFEC-107526492A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0916" y="1766049"/>
                <a:ext cx="8982632" cy="4002314"/>
              </a:xfrm>
              <a:prstGeom prst="rect">
                <a:avLst/>
              </a:prstGeom>
              <a:blipFill>
                <a:blip r:embed="rId3"/>
                <a:stretch>
                  <a:fillRect l="-1130" t="-316" r="-9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77803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3105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NEW METRICS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669515" y="923146"/>
            <a:ext cx="48654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Patients Per Nurse (PPN)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3B29B53-7750-7544-9F18-EF8269B2EA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7109554"/>
              </p:ext>
            </p:extLst>
          </p:nvPr>
        </p:nvGraphicFramePr>
        <p:xfrm>
          <a:off x="3312232" y="1766049"/>
          <a:ext cx="5580000" cy="3962400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270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8647"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Metric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b="1" baseline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Reference </a:t>
                      </a:r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95% CI (Sim.)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647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Low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High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PPN Start Day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1.49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1.51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PPN</a:t>
                      </a:r>
                      <a:r>
                        <a:rPr lang="en-US" sz="2800" b="1" baseline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End Day</a:t>
                      </a:r>
                      <a:endParaRPr lang="en-US" sz="2800" b="1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1.46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1.48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PPN</a:t>
                      </a:r>
                      <a:r>
                        <a:rPr lang="en-US" sz="2800" b="1" baseline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Start Night</a:t>
                      </a:r>
                      <a:endParaRPr lang="en-US" sz="2800" b="1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1.80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1.82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PPN</a:t>
                      </a:r>
                      <a:r>
                        <a:rPr lang="en-US" sz="2800" b="1" baseline="0" dirty="0">
                          <a:solidFill>
                            <a:schemeClr val="bg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End Night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1.84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solidFill>
                            <a:schemeClr val="bg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1.87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0908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3105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NEW METRICS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861076" y="954522"/>
            <a:ext cx="44823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Team Census Variance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81C7D1D-2EF8-E441-BD96-91BDFAA980C6}"/>
                  </a:ext>
                </a:extLst>
              </p:cNvPr>
              <p:cNvSpPr txBox="1"/>
              <p:nvPr/>
            </p:nvSpPr>
            <p:spPr>
              <a:xfrm>
                <a:off x="1333994" y="1828801"/>
                <a:ext cx="9536480" cy="35684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CA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m:t>Variance</m:t>
                      </m:r>
                      <m:r>
                        <a:rPr lang="en-CA" sz="28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m:t>= </m:t>
                      </m:r>
                      <m:f>
                        <m:fPr>
                          <m:ctrlPr>
                            <a:rPr lang="en-CA" sz="2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pHide m:val="on"/>
                              <m:ctrlPr>
                                <a:rPr lang="en-CA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Arial Unicode MS" panose="020B0604020202020204" pitchFamily="34" charset="-128"/>
                                  <a:cs typeface="Arial Unicode MS" panose="020B0604020202020204" pitchFamily="34" charset="-128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CA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Arial Unicode MS" panose="020B0604020202020204" pitchFamily="34" charset="-128"/>
                                  <a:cs typeface="Arial Unicode MS" panose="020B0604020202020204" pitchFamily="34" charset="-128"/>
                                </a:rPr>
                                <m:t>𝑃</m:t>
                              </m:r>
                              <m:r>
                                <a:rPr lang="en-CA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Arial Unicode MS" panose="020B0604020202020204" pitchFamily="34" charset="-128"/>
                                  <a:cs typeface="Arial Unicode MS" panose="020B0604020202020204" pitchFamily="34" charset="-128"/>
                                </a:rPr>
                                <m:t>h𝑦𝑠𝑖𝑐𝑖𝑎𝑛</m:t>
                              </m:r>
                              <m:r>
                                <a:rPr lang="en-CA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Arial Unicode MS" panose="020B0604020202020204" pitchFamily="34" charset="-128"/>
                                  <a:cs typeface="Arial Unicode MS" panose="020B0604020202020204" pitchFamily="34" charset="-128"/>
                                </a:rPr>
                                <m:t> </m:t>
                              </m:r>
                              <m:r>
                                <a:rPr lang="en-CA" sz="28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Arial Unicode MS" panose="020B0604020202020204" pitchFamily="34" charset="-128"/>
                                  <a:cs typeface="Arial Unicode MS" panose="020B0604020202020204" pitchFamily="34" charset="-128"/>
                                </a:rPr>
                                <m:t>𝑇𝑒𝑎𝑚𝑠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CA" sz="2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Arial Unicode MS" panose="020B0604020202020204" pitchFamily="34" charset="-128"/>
                                      <a:cs typeface="Arial Unicode MS" panose="020B0604020202020204" pitchFamily="34" charset="-128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CA" sz="28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Arial Unicode MS" panose="020B0604020202020204" pitchFamily="34" charset="-128"/>
                                          <a:cs typeface="Arial Unicode MS" panose="020B0604020202020204" pitchFamily="34" charset="-128"/>
                                        </a:rPr>
                                      </m:ctrlPr>
                                    </m:d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CA" sz="2800" b="0" i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Arial Unicode MS" panose="020B0604020202020204" pitchFamily="34" charset="-128"/>
                                          <a:cs typeface="Arial Unicode MS" panose="020B0604020202020204" pitchFamily="34" charset="-128"/>
                                        </a:rPr>
                                        <m:t>Team</m:t>
                                      </m:r>
                                      <m:r>
                                        <a:rPr lang="en-CA" sz="2800" b="0" i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Arial Unicode MS" panose="020B0604020202020204" pitchFamily="34" charset="-128"/>
                                          <a:cs typeface="Arial Unicode MS" panose="020B0604020202020204" pitchFamily="34" charset="-128"/>
                                        </a:rPr>
                                        <m:t>_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CA" sz="2800" b="0" i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Arial Unicode MS" panose="020B0604020202020204" pitchFamily="34" charset="-128"/>
                                          <a:cs typeface="Arial Unicode MS" panose="020B0604020202020204" pitchFamily="34" charset="-128"/>
                                        </a:rPr>
                                        <m:t>Census</m:t>
                                      </m:r>
                                      <m:r>
                                        <a:rPr lang="en-CA" sz="2800" b="0" i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Arial Unicode MS" panose="020B0604020202020204" pitchFamily="34" charset="-128"/>
                                          <a:cs typeface="Arial Unicode MS" panose="020B0604020202020204" pitchFamily="34" charset="-128"/>
                                        </a:rPr>
                                        <m:t>−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CA" sz="2800" b="0" i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Arial Unicode MS" panose="020B0604020202020204" pitchFamily="34" charset="-128"/>
                                          <a:cs typeface="Arial Unicode MS" panose="020B0604020202020204" pitchFamily="34" charset="-128"/>
                                        </a:rPr>
                                        <m:t>Avg</m:t>
                                      </m:r>
                                      <m:r>
                                        <a:rPr lang="en-CA" sz="2800" b="0" i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Arial Unicode MS" panose="020B0604020202020204" pitchFamily="34" charset="-128"/>
                                          <a:cs typeface="Arial Unicode MS" panose="020B0604020202020204" pitchFamily="34" charset="-128"/>
                                        </a:rPr>
                                        <m:t>_</m:t>
                                      </m:r>
                                      <m:r>
                                        <m:rPr>
                                          <m:sty m:val="p"/>
                                        </m:rPr>
                                        <a:rPr lang="en-CA" sz="2800" b="0" i="0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  <a:ea typeface="Arial Unicode MS" panose="020B0604020202020204" pitchFamily="34" charset="-128"/>
                                          <a:cs typeface="Arial Unicode MS" panose="020B0604020202020204" pitchFamily="34" charset="-128"/>
                                        </a:rPr>
                                        <m:t>Census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CA" sz="28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  <a:ea typeface="Arial Unicode MS" panose="020B0604020202020204" pitchFamily="34" charset="-128"/>
                                      <a:cs typeface="Arial Unicode MS" panose="020B0604020202020204" pitchFamily="34" charset="-128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en-CA" sz="28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rial Unicode MS" panose="020B0604020202020204" pitchFamily="34" charset="-128"/>
                              <a:cs typeface="Arial Unicode MS" panose="020B0604020202020204" pitchFamily="34" charset="-128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CA" sz="2800" b="0" dirty="0">
                  <a:solidFill>
                    <a:schemeClr val="bg1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endParaRPr>
              </a:p>
              <a:p>
                <a:endParaRPr lang="en-CA" sz="2800" dirty="0">
                  <a:solidFill>
                    <a:schemeClr val="bg1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CA" sz="2800" b="0" dirty="0">
                    <a:solidFill>
                      <a:schemeClr val="bg1"/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 measure of how equally the patients are </a:t>
                </a:r>
                <a:r>
                  <a:rPr lang="en-CA" sz="2800" dirty="0">
                    <a:solidFill>
                      <a:schemeClr val="bg1"/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distributed among the teams.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CA" sz="2800" dirty="0">
                  <a:solidFill>
                    <a:schemeClr val="bg1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CA" sz="2800" b="0" dirty="0">
                    <a:solidFill>
                      <a:schemeClr val="bg1"/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Optimally want to minimize this value.</a:t>
                </a:r>
              </a:p>
              <a:p>
                <a:endParaRPr lang="en-US" sz="2800" dirty="0">
                  <a:solidFill>
                    <a:schemeClr val="bg1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81C7D1D-2EF8-E441-BD96-91BDFAA980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3994" y="1828801"/>
                <a:ext cx="9536480" cy="3568413"/>
              </a:xfrm>
              <a:prstGeom prst="rect">
                <a:avLst/>
              </a:prstGeom>
              <a:blipFill>
                <a:blip r:embed="rId3"/>
                <a:stretch>
                  <a:fillRect l="-1064" t="-185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4115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3105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NEW METRICS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861076" y="954522"/>
            <a:ext cx="44823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Team Census Variance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C9C0772-1E54-3C41-898F-19D238C06B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3635402"/>
              </p:ext>
            </p:extLst>
          </p:nvPr>
        </p:nvGraphicFramePr>
        <p:xfrm>
          <a:off x="1768799" y="1828801"/>
          <a:ext cx="8676000" cy="2407920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39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8647">
                <a:tc rowSpan="2"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Metric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Observed Value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Reference 95% CI (Sim.)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647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Low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High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Team</a:t>
                      </a:r>
                      <a:r>
                        <a:rPr lang="en-US" sz="2800" b="1" baseline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Census Variance</a:t>
                      </a:r>
                      <a:endParaRPr lang="en-US" sz="2800" b="1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7.36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6.02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6.71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9054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46570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PROPOSED CHANGES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5DCF976-90F3-2C4E-A68C-F49C51D7B0C5}"/>
              </a:ext>
            </a:extLst>
          </p:cNvPr>
          <p:cNvSpPr txBox="1"/>
          <p:nvPr/>
        </p:nvSpPr>
        <p:spPr>
          <a:xfrm>
            <a:off x="216131" y="1000462"/>
            <a:ext cx="96738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Bed Assignment</a:t>
            </a:r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Each bed is assigned a team, and may only hold patients from that team.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Once a patient is assigned a bed, they must remain there for the duration of their stay.</a:t>
            </a:r>
          </a:p>
          <a:p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32651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46570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PROPOSED CHANGES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5DCF976-90F3-2C4E-A68C-F49C51D7B0C5}"/>
              </a:ext>
            </a:extLst>
          </p:cNvPr>
          <p:cNvSpPr txBox="1"/>
          <p:nvPr/>
        </p:nvSpPr>
        <p:spPr>
          <a:xfrm>
            <a:off x="216131" y="1000462"/>
            <a:ext cx="9673827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Bed Assignment</a:t>
            </a:r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Each bed is assigned a team, and may only hold patients from that team.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Once a patient is assigned a bed, they must remain there for the duration of their stay.</a:t>
            </a:r>
          </a:p>
          <a:p>
            <a:endParaRPr lang="en-US" sz="2800" b="1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Team Assignment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Primarily, patients receive the first available bed.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Secondarily, patients are assigned to the team with the least number of patients.  </a:t>
            </a:r>
          </a:p>
          <a:p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130751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06C22B44-FD90-FD4F-993C-43FF04E09DF1}"/>
              </a:ext>
            </a:extLst>
          </p:cNvPr>
          <p:cNvSpPr/>
          <p:nvPr/>
        </p:nvSpPr>
        <p:spPr>
          <a:xfrm>
            <a:off x="3619627" y="648394"/>
            <a:ext cx="5115299" cy="1668180"/>
          </a:xfrm>
          <a:prstGeom prst="rect">
            <a:avLst/>
          </a:prstGeom>
          <a:solidFill>
            <a:srgbClr val="206BF3">
              <a:alpha val="56078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B67F39F-C734-5949-9877-3DA54125C236}"/>
              </a:ext>
            </a:extLst>
          </p:cNvPr>
          <p:cNvSpPr/>
          <p:nvPr/>
        </p:nvSpPr>
        <p:spPr>
          <a:xfrm>
            <a:off x="6085835" y="2316574"/>
            <a:ext cx="6096021" cy="4541426"/>
          </a:xfrm>
          <a:prstGeom prst="rect">
            <a:avLst/>
          </a:prstGeom>
          <a:solidFill>
            <a:srgbClr val="D8BDF7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49D05EE-74A7-6E45-92F2-74C868896256}"/>
              </a:ext>
            </a:extLst>
          </p:cNvPr>
          <p:cNvSpPr/>
          <p:nvPr/>
        </p:nvSpPr>
        <p:spPr>
          <a:xfrm>
            <a:off x="8734926" y="665018"/>
            <a:ext cx="3446930" cy="239136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F786841-7CE4-BB42-B0DF-C7533534DD80}"/>
              </a:ext>
            </a:extLst>
          </p:cNvPr>
          <p:cNvSpPr/>
          <p:nvPr/>
        </p:nvSpPr>
        <p:spPr>
          <a:xfrm>
            <a:off x="0" y="2316574"/>
            <a:ext cx="6077045" cy="4541426"/>
          </a:xfrm>
          <a:prstGeom prst="rect">
            <a:avLst/>
          </a:prstGeom>
          <a:solidFill>
            <a:srgbClr val="8FBC87">
              <a:alpha val="81961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16131" y="66502"/>
            <a:ext cx="38587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BED ASSIGNMENT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DC105E8B-3ACE-4F49-88C7-DE7C00190C26}"/>
              </a:ext>
            </a:extLst>
          </p:cNvPr>
          <p:cNvSpPr/>
          <p:nvPr/>
        </p:nvSpPr>
        <p:spPr>
          <a:xfrm>
            <a:off x="194523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111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38A04C-2F66-734E-B7F1-71880900ADE3}"/>
              </a:ext>
            </a:extLst>
          </p:cNvPr>
          <p:cNvSpPr/>
          <p:nvPr/>
        </p:nvSpPr>
        <p:spPr>
          <a:xfrm>
            <a:off x="225476" y="6222961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112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7F4611E-75AE-384A-8FCA-F8C6222EBB3D}"/>
              </a:ext>
            </a:extLst>
          </p:cNvPr>
          <p:cNvSpPr/>
          <p:nvPr/>
        </p:nvSpPr>
        <p:spPr>
          <a:xfrm>
            <a:off x="1273950" y="6222961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110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FFA829-A099-EC4F-86BF-078207CACB53}"/>
              </a:ext>
            </a:extLst>
          </p:cNvPr>
          <p:cNvSpPr/>
          <p:nvPr/>
        </p:nvSpPr>
        <p:spPr>
          <a:xfrm>
            <a:off x="8098811" y="6222961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5583D7-6002-5449-AEF9-1F0CA802B2E5}"/>
              </a:ext>
            </a:extLst>
          </p:cNvPr>
          <p:cNvSpPr/>
          <p:nvPr/>
        </p:nvSpPr>
        <p:spPr>
          <a:xfrm>
            <a:off x="7054311" y="6216783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578035-51B8-3F47-9DE3-F7CF3F515482}"/>
              </a:ext>
            </a:extLst>
          </p:cNvPr>
          <p:cNvSpPr/>
          <p:nvPr/>
        </p:nvSpPr>
        <p:spPr>
          <a:xfrm>
            <a:off x="3370899" y="6212908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8B13445-22BB-F948-848C-3EE203CC021B}"/>
              </a:ext>
            </a:extLst>
          </p:cNvPr>
          <p:cNvSpPr/>
          <p:nvPr/>
        </p:nvSpPr>
        <p:spPr>
          <a:xfrm>
            <a:off x="11232314" y="6204425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311</a:t>
            </a:r>
          </a:p>
        </p:txBody>
      </p:sp>
      <p:sp>
        <p:nvSpPr>
          <p:cNvPr id="22" name="Trapezoid 21">
            <a:extLst>
              <a:ext uri="{FF2B5EF4-FFF2-40B4-BE49-F238E27FC236}">
                <a16:creationId xmlns:a16="http://schemas.microsoft.com/office/drawing/2014/main" id="{268C4B59-04B9-6A4B-B21A-D8C27F31E64A}"/>
              </a:ext>
            </a:extLst>
          </p:cNvPr>
          <p:cNvSpPr/>
          <p:nvPr/>
        </p:nvSpPr>
        <p:spPr>
          <a:xfrm>
            <a:off x="4415399" y="6229141"/>
            <a:ext cx="739701" cy="370702"/>
          </a:xfrm>
          <a:prstGeom prst="trapezoid">
            <a:avLst/>
          </a:prstGeom>
          <a:solidFill>
            <a:srgbClr val="6BD6D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104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8EB77E1-C15E-1C40-9449-1BEDBF9C6506}"/>
              </a:ext>
            </a:extLst>
          </p:cNvPr>
          <p:cNvSpPr/>
          <p:nvPr/>
        </p:nvSpPr>
        <p:spPr>
          <a:xfrm>
            <a:off x="4422395" y="3683699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204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34CC820-3ABD-294C-B983-DEF982A35BD4}"/>
              </a:ext>
            </a:extLst>
          </p:cNvPr>
          <p:cNvSpPr/>
          <p:nvPr/>
        </p:nvSpPr>
        <p:spPr>
          <a:xfrm>
            <a:off x="4422393" y="3056386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206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788652F-5A82-1A46-BB15-7F88363419EC}"/>
              </a:ext>
            </a:extLst>
          </p:cNvPr>
          <p:cNvSpPr/>
          <p:nvPr/>
        </p:nvSpPr>
        <p:spPr>
          <a:xfrm>
            <a:off x="4422394" y="2431314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208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A682462-081B-6349-A040-C9FFABCCB87B}"/>
              </a:ext>
            </a:extLst>
          </p:cNvPr>
          <p:cNvSpPr/>
          <p:nvPr/>
        </p:nvSpPr>
        <p:spPr>
          <a:xfrm>
            <a:off x="5160535" y="793162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214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77D8270-B547-304B-928B-CA42462C5982}"/>
              </a:ext>
            </a:extLst>
          </p:cNvPr>
          <p:cNvSpPr/>
          <p:nvPr/>
        </p:nvSpPr>
        <p:spPr>
          <a:xfrm>
            <a:off x="4420834" y="1803768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DE0CA5D-8E80-8549-9E55-D2ECF2CEB620}"/>
              </a:ext>
            </a:extLst>
          </p:cNvPr>
          <p:cNvSpPr/>
          <p:nvPr/>
        </p:nvSpPr>
        <p:spPr>
          <a:xfrm>
            <a:off x="4420834" y="1176222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212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B2CEB25-61D7-664F-B8E4-0FB12260A08A}"/>
              </a:ext>
            </a:extLst>
          </p:cNvPr>
          <p:cNvSpPr/>
          <p:nvPr/>
        </p:nvSpPr>
        <p:spPr>
          <a:xfrm>
            <a:off x="6314609" y="793162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220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DBB399D-2F4F-C247-BA14-8A19D3EF0E7D}"/>
              </a:ext>
            </a:extLst>
          </p:cNvPr>
          <p:cNvSpPr/>
          <p:nvPr/>
        </p:nvSpPr>
        <p:spPr>
          <a:xfrm>
            <a:off x="7055871" y="3683699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230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333619D-B447-D542-96D1-EDBC87E5EDB4}"/>
              </a:ext>
            </a:extLst>
          </p:cNvPr>
          <p:cNvSpPr/>
          <p:nvPr/>
        </p:nvSpPr>
        <p:spPr>
          <a:xfrm>
            <a:off x="7055869" y="3056386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228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C12615E-61A1-2843-9B8D-FD4410933077}"/>
              </a:ext>
            </a:extLst>
          </p:cNvPr>
          <p:cNvSpPr/>
          <p:nvPr/>
        </p:nvSpPr>
        <p:spPr>
          <a:xfrm>
            <a:off x="7055870" y="2431314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226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530110B-7399-0C4E-8439-C3BC5E7A8CDF}"/>
              </a:ext>
            </a:extLst>
          </p:cNvPr>
          <p:cNvSpPr/>
          <p:nvPr/>
        </p:nvSpPr>
        <p:spPr>
          <a:xfrm>
            <a:off x="7054310" y="1803768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224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5A0CB90-78D1-C441-B93C-73AE652386F8}"/>
              </a:ext>
            </a:extLst>
          </p:cNvPr>
          <p:cNvSpPr/>
          <p:nvPr/>
        </p:nvSpPr>
        <p:spPr>
          <a:xfrm>
            <a:off x="7054310" y="1176222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222</a:t>
            </a:r>
          </a:p>
        </p:txBody>
      </p:sp>
      <p:sp>
        <p:nvSpPr>
          <p:cNvPr id="35" name="Trapezoid 34">
            <a:extLst>
              <a:ext uri="{FF2B5EF4-FFF2-40B4-BE49-F238E27FC236}">
                <a16:creationId xmlns:a16="http://schemas.microsoft.com/office/drawing/2014/main" id="{D72D5F2D-01DD-8948-97F0-F3FC793C3F0D}"/>
              </a:ext>
            </a:extLst>
          </p:cNvPr>
          <p:cNvSpPr/>
          <p:nvPr/>
        </p:nvSpPr>
        <p:spPr>
          <a:xfrm>
            <a:off x="10187814" y="6222962"/>
            <a:ext cx="739701" cy="370702"/>
          </a:xfrm>
          <a:prstGeom prst="trapezoid">
            <a:avLst/>
          </a:prstGeom>
          <a:solidFill>
            <a:srgbClr val="6BD6D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309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EB8B0C0-825E-5C44-8F06-D8919665BD95}"/>
              </a:ext>
            </a:extLst>
          </p:cNvPr>
          <p:cNvSpPr/>
          <p:nvPr/>
        </p:nvSpPr>
        <p:spPr>
          <a:xfrm>
            <a:off x="9448110" y="1344986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8" name="Trapezoid 37">
            <a:extLst>
              <a:ext uri="{FF2B5EF4-FFF2-40B4-BE49-F238E27FC236}">
                <a16:creationId xmlns:a16="http://schemas.microsoft.com/office/drawing/2014/main" id="{C54438BE-D8C3-D145-BE92-15803F124ABE}"/>
              </a:ext>
            </a:extLst>
          </p:cNvPr>
          <p:cNvSpPr/>
          <p:nvPr/>
        </p:nvSpPr>
        <p:spPr>
          <a:xfrm>
            <a:off x="9448109" y="2430202"/>
            <a:ext cx="739701" cy="370702"/>
          </a:xfrm>
          <a:prstGeom prst="trapezoid">
            <a:avLst/>
          </a:prstGeom>
          <a:solidFill>
            <a:srgbClr val="6BD6D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A7780E9-4478-A84A-A379-4D6021236A71}"/>
              </a:ext>
            </a:extLst>
          </p:cNvPr>
          <p:cNvSpPr txBox="1"/>
          <p:nvPr/>
        </p:nvSpPr>
        <p:spPr>
          <a:xfrm>
            <a:off x="10476989" y="1390489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Semi-Private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B907170-8758-D042-ADFC-7220098F287C}"/>
              </a:ext>
            </a:extLst>
          </p:cNvPr>
          <p:cNvSpPr txBox="1"/>
          <p:nvPr/>
        </p:nvSpPr>
        <p:spPr>
          <a:xfrm>
            <a:off x="10476988" y="818326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Private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8BB0CFE-9B8F-0944-A00F-CCCA37556242}"/>
              </a:ext>
            </a:extLst>
          </p:cNvPr>
          <p:cNvSpPr txBox="1"/>
          <p:nvPr/>
        </p:nvSpPr>
        <p:spPr>
          <a:xfrm>
            <a:off x="10476985" y="1962652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3-person Ward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42081-9B3A-074B-887F-52EF7E89625C}"/>
              </a:ext>
            </a:extLst>
          </p:cNvPr>
          <p:cNvSpPr txBox="1"/>
          <p:nvPr/>
        </p:nvSpPr>
        <p:spPr>
          <a:xfrm>
            <a:off x="10471131" y="2445042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4-person Ward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8F24505-215A-9242-AA5D-D29D421460B8}"/>
              </a:ext>
            </a:extLst>
          </p:cNvPr>
          <p:cNvCxnSpPr/>
          <p:nvPr/>
        </p:nvCxnSpPr>
        <p:spPr>
          <a:xfrm>
            <a:off x="8734926" y="3056386"/>
            <a:ext cx="345707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iamond 43">
            <a:extLst>
              <a:ext uri="{FF2B5EF4-FFF2-40B4-BE49-F238E27FC236}">
                <a16:creationId xmlns:a16="http://schemas.microsoft.com/office/drawing/2014/main" id="{7E8FB764-E3B3-2641-BEC6-B97DD581300F}"/>
              </a:ext>
            </a:extLst>
          </p:cNvPr>
          <p:cNvSpPr/>
          <p:nvPr/>
        </p:nvSpPr>
        <p:spPr>
          <a:xfrm>
            <a:off x="4201796" y="4308771"/>
            <a:ext cx="1177775" cy="479044"/>
          </a:xfrm>
          <a:prstGeom prst="diamond">
            <a:avLst/>
          </a:prstGeom>
          <a:solidFill>
            <a:srgbClr val="EC657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202</a:t>
            </a:r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5" name="Diamond 44">
            <a:extLst>
              <a:ext uri="{FF2B5EF4-FFF2-40B4-BE49-F238E27FC236}">
                <a16:creationId xmlns:a16="http://schemas.microsoft.com/office/drawing/2014/main" id="{0E64DB3E-1B0B-F341-A25B-496098C2F664}"/>
              </a:ext>
            </a:extLst>
          </p:cNvPr>
          <p:cNvSpPr/>
          <p:nvPr/>
        </p:nvSpPr>
        <p:spPr>
          <a:xfrm>
            <a:off x="6835272" y="4308771"/>
            <a:ext cx="1177775" cy="479044"/>
          </a:xfrm>
          <a:prstGeom prst="diamond">
            <a:avLst/>
          </a:prstGeom>
          <a:solidFill>
            <a:srgbClr val="EC657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232</a:t>
            </a:r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6" name="Diamond 45">
            <a:extLst>
              <a:ext uri="{FF2B5EF4-FFF2-40B4-BE49-F238E27FC236}">
                <a16:creationId xmlns:a16="http://schemas.microsoft.com/office/drawing/2014/main" id="{111D588F-ED92-3D44-854B-F0C03C03C912}"/>
              </a:ext>
            </a:extLst>
          </p:cNvPr>
          <p:cNvSpPr/>
          <p:nvPr/>
        </p:nvSpPr>
        <p:spPr>
          <a:xfrm>
            <a:off x="9229071" y="1837530"/>
            <a:ext cx="1177775" cy="479044"/>
          </a:xfrm>
          <a:prstGeom prst="diamond">
            <a:avLst/>
          </a:prstGeom>
          <a:solidFill>
            <a:srgbClr val="EC657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DBFD77-90F5-9B4B-8225-3322243F7FE7}"/>
              </a:ext>
            </a:extLst>
          </p:cNvPr>
          <p:cNvCxnSpPr>
            <a:cxnSpLocks/>
          </p:cNvCxnSpPr>
          <p:nvPr/>
        </p:nvCxnSpPr>
        <p:spPr>
          <a:xfrm flipV="1">
            <a:off x="8734926" y="665018"/>
            <a:ext cx="0" cy="239136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4B369D3-E759-AC48-9BEB-0669E20A6F65}"/>
              </a:ext>
            </a:extLst>
          </p:cNvPr>
          <p:cNvSpPr/>
          <p:nvPr/>
        </p:nvSpPr>
        <p:spPr>
          <a:xfrm>
            <a:off x="11199564" y="5335384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310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A718D04-9A75-4749-ABBA-6DCDB08551D8}"/>
              </a:ext>
            </a:extLst>
          </p:cNvPr>
          <p:cNvSpPr/>
          <p:nvPr/>
        </p:nvSpPr>
        <p:spPr>
          <a:xfrm>
            <a:off x="3337293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105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48A3C22-370F-034B-9893-F56B7F4DD77D}"/>
              </a:ext>
            </a:extLst>
          </p:cNvPr>
          <p:cNvSpPr/>
          <p:nvPr/>
        </p:nvSpPr>
        <p:spPr>
          <a:xfrm>
            <a:off x="2283527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64D00B3C-0806-F24F-841C-039436705973}"/>
              </a:ext>
            </a:extLst>
          </p:cNvPr>
          <p:cNvSpPr/>
          <p:nvPr/>
        </p:nvSpPr>
        <p:spPr>
          <a:xfrm>
            <a:off x="4384883" y="5335384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103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89A7D79-1ABA-534C-8EC3-F3E86E1AD24F}"/>
              </a:ext>
            </a:extLst>
          </p:cNvPr>
          <p:cNvSpPr/>
          <p:nvPr/>
        </p:nvSpPr>
        <p:spPr>
          <a:xfrm>
            <a:off x="7021556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302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A906216-6C9E-424E-9CE4-4A33DFFC30A3}"/>
              </a:ext>
            </a:extLst>
          </p:cNvPr>
          <p:cNvSpPr/>
          <p:nvPr/>
        </p:nvSpPr>
        <p:spPr>
          <a:xfrm>
            <a:off x="8066058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304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F6EA9A2C-275D-CC4C-B603-B332D2D4AF16}"/>
              </a:ext>
            </a:extLst>
          </p:cNvPr>
          <p:cNvSpPr/>
          <p:nvPr/>
        </p:nvSpPr>
        <p:spPr>
          <a:xfrm>
            <a:off x="9110560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306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8B2D2522-803B-D347-8473-26F471710CC4}"/>
              </a:ext>
            </a:extLst>
          </p:cNvPr>
          <p:cNvSpPr/>
          <p:nvPr/>
        </p:nvSpPr>
        <p:spPr>
          <a:xfrm>
            <a:off x="10155062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308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4F6C6D0-D5B8-E54A-9BDE-6D146081657D}"/>
              </a:ext>
            </a:extLst>
          </p:cNvPr>
          <p:cNvSpPr/>
          <p:nvPr/>
        </p:nvSpPr>
        <p:spPr>
          <a:xfrm>
            <a:off x="1242113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109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96B9EF4-010E-A547-8D74-437EB106072C}"/>
              </a:ext>
            </a:extLst>
          </p:cNvPr>
          <p:cNvSpPr/>
          <p:nvPr/>
        </p:nvSpPr>
        <p:spPr>
          <a:xfrm>
            <a:off x="9415355" y="712870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FB76B55-2911-9046-994D-146F4268DCA4}"/>
              </a:ext>
            </a:extLst>
          </p:cNvPr>
          <p:cNvSpPr txBox="1"/>
          <p:nvPr/>
        </p:nvSpPr>
        <p:spPr>
          <a:xfrm>
            <a:off x="1903720" y="3939439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Team B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0F30930-DE3F-E44C-BC76-E2851EE6A0B6}"/>
              </a:ext>
            </a:extLst>
          </p:cNvPr>
          <p:cNvSpPr txBox="1"/>
          <p:nvPr/>
        </p:nvSpPr>
        <p:spPr>
          <a:xfrm>
            <a:off x="9321668" y="3939439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Team A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680824D-BE66-F848-826F-7ABAC0F30150}"/>
              </a:ext>
            </a:extLst>
          </p:cNvPr>
          <p:cNvSpPr txBox="1"/>
          <p:nvPr/>
        </p:nvSpPr>
        <p:spPr>
          <a:xfrm>
            <a:off x="5611133" y="146819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Team C</a:t>
            </a:r>
          </a:p>
        </p:txBody>
      </p:sp>
    </p:spTree>
    <p:extLst>
      <p:ext uri="{BB962C8B-B14F-4D97-AF65-F5344CB8AC3E}">
        <p14:creationId xmlns:p14="http://schemas.microsoft.com/office/powerpoint/2010/main" val="1932295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41553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TEAM ASSIGNMENT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6708BA1-3419-A842-9177-2EA03F5DD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06" y="1635331"/>
            <a:ext cx="5919455" cy="42601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2CE5FB-1C82-AC48-87FA-55E35C0C7F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1709" y="1635331"/>
            <a:ext cx="5919455" cy="426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41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23984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OVERVIEW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16131" y="665018"/>
            <a:ext cx="5277033" cy="5134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Introduction</a:t>
            </a:r>
          </a:p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Definition of Problem</a:t>
            </a:r>
          </a:p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AutoNum type="arabicPeriod"/>
              <a:tabLst/>
              <a:defRPr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Reference Simulation</a:t>
            </a:r>
          </a:p>
          <a:p>
            <a:pPr marL="342900" indent="-342900">
              <a:lnSpc>
                <a:spcPct val="200000"/>
              </a:lnSpc>
              <a:buFont typeface="Arial" charset="0"/>
              <a:buAutoNum type="arabicPeriod"/>
              <a:defRPr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New Metrics of Interest</a:t>
            </a:r>
          </a:p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AutoNum type="arabicPeriod"/>
              <a:tabLst/>
              <a:defRPr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Proposed Changes</a:t>
            </a:r>
          </a:p>
          <a:p>
            <a:pPr marL="342900" marR="0" lvl="0" indent="-3429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AutoNum type="arabicPeriod"/>
              <a:tabLst/>
              <a:defRPr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675693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41553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TEAM ASSIGNMENT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DE47273-DA86-EE47-8F06-85D91D73F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06" y="1635760"/>
            <a:ext cx="5918859" cy="42597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5BFC2A-2413-D04B-8E0A-2179644133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1708" y="1635331"/>
            <a:ext cx="5919456" cy="426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6020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20810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RESULTS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907557" y="923146"/>
            <a:ext cx="4389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Performance Averages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B04A631-E585-0149-AE84-2C609809B8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940643"/>
              </p:ext>
            </p:extLst>
          </p:nvPr>
        </p:nvGraphicFramePr>
        <p:xfrm>
          <a:off x="1944228" y="1766049"/>
          <a:ext cx="8316000" cy="3962400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360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8647"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Metric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Reference Value (Sim.)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GeoFlow 95% CI (Sim.)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647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Low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High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Floor Utilization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94.7%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94.3%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95.1%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Medicine Utilization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82.7%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82.2%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83.1%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Number of Admitted Patients Waiting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Waiting Time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7.1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6.8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7.4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5131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20810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RESULTS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669515" y="923146"/>
            <a:ext cx="48654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Patients Per Nurse (PPN)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588AD33-74E7-6B41-B168-C6DBB92B5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7874717"/>
              </p:ext>
            </p:extLst>
          </p:nvPr>
        </p:nvGraphicFramePr>
        <p:xfrm>
          <a:off x="1728232" y="1766049"/>
          <a:ext cx="8748000" cy="3688080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162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0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8647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Version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baseline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Team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baseline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Start Day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End Day</a:t>
                      </a:r>
                      <a:endParaRPr lang="en-US" sz="2800" b="1" baseline="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baseline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Start Night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baseline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End Night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0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Reference Value (Sim.)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0E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1.50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1.47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1.80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1.85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00">
                <a:tc rowSpan="3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GeoFlow</a:t>
                      </a:r>
                    </a:p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Value (Sim.)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0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Team 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3.14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2.97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4.33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4.58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0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Team B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0E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3.14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2.98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4.33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4.58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00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Team C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3.21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3.05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3.78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3.98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83365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3105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NEW METRICS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861076" y="954522"/>
            <a:ext cx="44823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Team Census Variance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C9C0772-1E54-3C41-898F-19D238C06B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096912"/>
              </p:ext>
            </p:extLst>
          </p:nvPr>
        </p:nvGraphicFramePr>
        <p:xfrm>
          <a:off x="1768799" y="1828801"/>
          <a:ext cx="8676000" cy="2407920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39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8647">
                <a:tc rowSpan="2"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Metric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Reference Value (Sim.)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GeoFlow 95% CI (Sim.)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647">
                <a:tc vMerge="1">
                  <a:txBody>
                    <a:bodyPr/>
                    <a:lstStyle/>
                    <a:p>
                      <a:endParaRPr lang="en-US" b="1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Low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High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Team</a:t>
                      </a:r>
                      <a:r>
                        <a:rPr lang="en-US" sz="2800" b="1" baseline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Census Variance</a:t>
                      </a:r>
                      <a:endParaRPr lang="en-US" sz="2800" b="1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6.37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0.40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0.43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93711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22829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SUMMARY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2B4D54A-B0E3-2543-9CB8-82B6FC1273E8}"/>
              </a:ext>
            </a:extLst>
          </p:cNvPr>
          <p:cNvSpPr txBox="1"/>
          <p:nvPr/>
        </p:nvSpPr>
        <p:spPr>
          <a:xfrm>
            <a:off x="216131" y="1000462"/>
            <a:ext cx="967382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Goal</a:t>
            </a:r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Maximize patients per nurse and minimize team census variance.</a:t>
            </a:r>
          </a:p>
          <a:p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356538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22829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SUMMARY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2B4D54A-B0E3-2543-9CB8-82B6FC1273E8}"/>
              </a:ext>
            </a:extLst>
          </p:cNvPr>
          <p:cNvSpPr txBox="1"/>
          <p:nvPr/>
        </p:nvSpPr>
        <p:spPr>
          <a:xfrm>
            <a:off x="216131" y="1000462"/>
            <a:ext cx="9673827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Goal</a:t>
            </a:r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Maximize patients per nurse and minimize team census variance.</a:t>
            </a:r>
          </a:p>
          <a:p>
            <a:endParaRPr lang="en-US" sz="2800" b="1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Solution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Assign a team to each bed so that team nurses are geographically co-located.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Assign patients to the team with the lowest census when possible.</a:t>
            </a:r>
          </a:p>
          <a:p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84608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34034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HOSPITAL UNIT 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A18B42C-FC6F-0243-AC52-BF408609D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211" y="1937064"/>
            <a:ext cx="7020048" cy="470343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256BDA-E47D-454E-B784-951D4452913A}"/>
              </a:ext>
            </a:extLst>
          </p:cNvPr>
          <p:cNvSpPr txBox="1"/>
          <p:nvPr/>
        </p:nvSpPr>
        <p:spPr>
          <a:xfrm>
            <a:off x="3210257" y="736735"/>
            <a:ext cx="57839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London Health Sciences Centre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University Hospital Campus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Internal Medicine Inpatient Teaching Unit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AF2D31-640D-BC4C-AA1E-FBBBC3A5F3CC}"/>
              </a:ext>
            </a:extLst>
          </p:cNvPr>
          <p:cNvSpPr txBox="1"/>
          <p:nvPr/>
        </p:nvSpPr>
        <p:spPr>
          <a:xfrm>
            <a:off x="9595637" y="6412940"/>
            <a:ext cx="2130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Retrieved from </a:t>
            </a:r>
            <a:r>
              <a:rPr lang="en-US" sz="1200" dirty="0" err="1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swostroke.ca</a:t>
            </a:r>
            <a:endParaRPr lang="en-US" sz="12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69477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32896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HOSPITAL UNIT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DC105E8B-3ACE-4F49-88C7-DE7C00190C26}"/>
              </a:ext>
            </a:extLst>
          </p:cNvPr>
          <p:cNvSpPr/>
          <p:nvPr/>
        </p:nvSpPr>
        <p:spPr>
          <a:xfrm>
            <a:off x="194523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111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38A04C-2F66-734E-B7F1-71880900ADE3}"/>
              </a:ext>
            </a:extLst>
          </p:cNvPr>
          <p:cNvSpPr/>
          <p:nvPr/>
        </p:nvSpPr>
        <p:spPr>
          <a:xfrm>
            <a:off x="225476" y="6222961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112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7F4611E-75AE-384A-8FCA-F8C6222EBB3D}"/>
              </a:ext>
            </a:extLst>
          </p:cNvPr>
          <p:cNvSpPr/>
          <p:nvPr/>
        </p:nvSpPr>
        <p:spPr>
          <a:xfrm>
            <a:off x="1273950" y="6222961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110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FFA829-A099-EC4F-86BF-078207CACB53}"/>
              </a:ext>
            </a:extLst>
          </p:cNvPr>
          <p:cNvSpPr/>
          <p:nvPr/>
        </p:nvSpPr>
        <p:spPr>
          <a:xfrm>
            <a:off x="8098811" y="6222961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5583D7-6002-5449-AEF9-1F0CA802B2E5}"/>
              </a:ext>
            </a:extLst>
          </p:cNvPr>
          <p:cNvSpPr/>
          <p:nvPr/>
        </p:nvSpPr>
        <p:spPr>
          <a:xfrm>
            <a:off x="7054311" y="6216783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303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578035-51B8-3F47-9DE3-F7CF3F515482}"/>
              </a:ext>
            </a:extLst>
          </p:cNvPr>
          <p:cNvSpPr/>
          <p:nvPr/>
        </p:nvSpPr>
        <p:spPr>
          <a:xfrm>
            <a:off x="3370899" y="6212908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106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8B13445-22BB-F948-848C-3EE203CC021B}"/>
              </a:ext>
            </a:extLst>
          </p:cNvPr>
          <p:cNvSpPr/>
          <p:nvPr/>
        </p:nvSpPr>
        <p:spPr>
          <a:xfrm>
            <a:off x="11232314" y="6204425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311</a:t>
            </a:r>
          </a:p>
        </p:txBody>
      </p:sp>
      <p:sp>
        <p:nvSpPr>
          <p:cNvPr id="22" name="Trapezoid 21">
            <a:extLst>
              <a:ext uri="{FF2B5EF4-FFF2-40B4-BE49-F238E27FC236}">
                <a16:creationId xmlns:a16="http://schemas.microsoft.com/office/drawing/2014/main" id="{268C4B59-04B9-6A4B-B21A-D8C27F31E64A}"/>
              </a:ext>
            </a:extLst>
          </p:cNvPr>
          <p:cNvSpPr/>
          <p:nvPr/>
        </p:nvSpPr>
        <p:spPr>
          <a:xfrm>
            <a:off x="4415399" y="6229141"/>
            <a:ext cx="739701" cy="370702"/>
          </a:xfrm>
          <a:prstGeom prst="trapezoid">
            <a:avLst/>
          </a:prstGeom>
          <a:solidFill>
            <a:srgbClr val="6BD6D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104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8EB77E1-C15E-1C40-9449-1BEDBF9C6506}"/>
              </a:ext>
            </a:extLst>
          </p:cNvPr>
          <p:cNvSpPr/>
          <p:nvPr/>
        </p:nvSpPr>
        <p:spPr>
          <a:xfrm>
            <a:off x="4422395" y="3683699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204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34CC820-3ABD-294C-B983-DEF982A35BD4}"/>
              </a:ext>
            </a:extLst>
          </p:cNvPr>
          <p:cNvSpPr/>
          <p:nvPr/>
        </p:nvSpPr>
        <p:spPr>
          <a:xfrm>
            <a:off x="4422393" y="3056386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206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788652F-5A82-1A46-BB15-7F88363419EC}"/>
              </a:ext>
            </a:extLst>
          </p:cNvPr>
          <p:cNvSpPr/>
          <p:nvPr/>
        </p:nvSpPr>
        <p:spPr>
          <a:xfrm>
            <a:off x="4422394" y="2431314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208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A682462-081B-6349-A040-C9FFABCCB87B}"/>
              </a:ext>
            </a:extLst>
          </p:cNvPr>
          <p:cNvSpPr/>
          <p:nvPr/>
        </p:nvSpPr>
        <p:spPr>
          <a:xfrm>
            <a:off x="5160535" y="793162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214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77D8270-B547-304B-928B-CA42462C5982}"/>
              </a:ext>
            </a:extLst>
          </p:cNvPr>
          <p:cNvSpPr/>
          <p:nvPr/>
        </p:nvSpPr>
        <p:spPr>
          <a:xfrm>
            <a:off x="4420834" y="1803768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210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DE0CA5D-8E80-8549-9E55-D2ECF2CEB620}"/>
              </a:ext>
            </a:extLst>
          </p:cNvPr>
          <p:cNvSpPr/>
          <p:nvPr/>
        </p:nvSpPr>
        <p:spPr>
          <a:xfrm>
            <a:off x="4420834" y="1176222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212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B2CEB25-61D7-664F-B8E4-0FB12260A08A}"/>
              </a:ext>
            </a:extLst>
          </p:cNvPr>
          <p:cNvSpPr/>
          <p:nvPr/>
        </p:nvSpPr>
        <p:spPr>
          <a:xfrm>
            <a:off x="6314609" y="793162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220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DBB399D-2F4F-C247-BA14-8A19D3EF0E7D}"/>
              </a:ext>
            </a:extLst>
          </p:cNvPr>
          <p:cNvSpPr/>
          <p:nvPr/>
        </p:nvSpPr>
        <p:spPr>
          <a:xfrm>
            <a:off x="7055871" y="3683699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230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333619D-B447-D542-96D1-EDBC87E5EDB4}"/>
              </a:ext>
            </a:extLst>
          </p:cNvPr>
          <p:cNvSpPr/>
          <p:nvPr/>
        </p:nvSpPr>
        <p:spPr>
          <a:xfrm>
            <a:off x="7055869" y="3056386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228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C12615E-61A1-2843-9B8D-FD4410933077}"/>
              </a:ext>
            </a:extLst>
          </p:cNvPr>
          <p:cNvSpPr/>
          <p:nvPr/>
        </p:nvSpPr>
        <p:spPr>
          <a:xfrm>
            <a:off x="7055870" y="2431314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226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530110B-7399-0C4E-8439-C3BC5E7A8CDF}"/>
              </a:ext>
            </a:extLst>
          </p:cNvPr>
          <p:cNvSpPr/>
          <p:nvPr/>
        </p:nvSpPr>
        <p:spPr>
          <a:xfrm>
            <a:off x="7054310" y="1803768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224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5A0CB90-78D1-C441-B93C-73AE652386F8}"/>
              </a:ext>
            </a:extLst>
          </p:cNvPr>
          <p:cNvSpPr/>
          <p:nvPr/>
        </p:nvSpPr>
        <p:spPr>
          <a:xfrm>
            <a:off x="7054310" y="1176222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222</a:t>
            </a:r>
          </a:p>
        </p:txBody>
      </p:sp>
      <p:sp>
        <p:nvSpPr>
          <p:cNvPr id="35" name="Trapezoid 34">
            <a:extLst>
              <a:ext uri="{FF2B5EF4-FFF2-40B4-BE49-F238E27FC236}">
                <a16:creationId xmlns:a16="http://schemas.microsoft.com/office/drawing/2014/main" id="{D72D5F2D-01DD-8948-97F0-F3FC793C3F0D}"/>
              </a:ext>
            </a:extLst>
          </p:cNvPr>
          <p:cNvSpPr/>
          <p:nvPr/>
        </p:nvSpPr>
        <p:spPr>
          <a:xfrm>
            <a:off x="10187814" y="6222962"/>
            <a:ext cx="739701" cy="370702"/>
          </a:xfrm>
          <a:prstGeom prst="trapezoid">
            <a:avLst/>
          </a:prstGeom>
          <a:solidFill>
            <a:srgbClr val="6BD6D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309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EB8B0C0-825E-5C44-8F06-D8919665BD95}"/>
              </a:ext>
            </a:extLst>
          </p:cNvPr>
          <p:cNvSpPr/>
          <p:nvPr/>
        </p:nvSpPr>
        <p:spPr>
          <a:xfrm>
            <a:off x="9448110" y="1344986"/>
            <a:ext cx="739701" cy="3830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8" name="Trapezoid 37">
            <a:extLst>
              <a:ext uri="{FF2B5EF4-FFF2-40B4-BE49-F238E27FC236}">
                <a16:creationId xmlns:a16="http://schemas.microsoft.com/office/drawing/2014/main" id="{C54438BE-D8C3-D145-BE92-15803F124ABE}"/>
              </a:ext>
            </a:extLst>
          </p:cNvPr>
          <p:cNvSpPr/>
          <p:nvPr/>
        </p:nvSpPr>
        <p:spPr>
          <a:xfrm>
            <a:off x="9448109" y="2430202"/>
            <a:ext cx="739701" cy="370702"/>
          </a:xfrm>
          <a:prstGeom prst="trapezoid">
            <a:avLst/>
          </a:prstGeom>
          <a:solidFill>
            <a:srgbClr val="6BD6D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A7780E9-4478-A84A-A379-4D6021236A71}"/>
              </a:ext>
            </a:extLst>
          </p:cNvPr>
          <p:cNvSpPr txBox="1"/>
          <p:nvPr/>
        </p:nvSpPr>
        <p:spPr>
          <a:xfrm>
            <a:off x="10476989" y="1390489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Semi-Private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B907170-8758-D042-ADFC-7220098F287C}"/>
              </a:ext>
            </a:extLst>
          </p:cNvPr>
          <p:cNvSpPr txBox="1"/>
          <p:nvPr/>
        </p:nvSpPr>
        <p:spPr>
          <a:xfrm>
            <a:off x="10476988" y="818326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Private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8BB0CFE-9B8F-0944-A00F-CCCA37556242}"/>
              </a:ext>
            </a:extLst>
          </p:cNvPr>
          <p:cNvSpPr txBox="1"/>
          <p:nvPr/>
        </p:nvSpPr>
        <p:spPr>
          <a:xfrm>
            <a:off x="10476985" y="1962652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3-person Ward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42081-9B3A-074B-887F-52EF7E89625C}"/>
              </a:ext>
            </a:extLst>
          </p:cNvPr>
          <p:cNvSpPr txBox="1"/>
          <p:nvPr/>
        </p:nvSpPr>
        <p:spPr>
          <a:xfrm>
            <a:off x="10471131" y="2445042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4-person Ward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8F24505-215A-9242-AA5D-D29D421460B8}"/>
              </a:ext>
            </a:extLst>
          </p:cNvPr>
          <p:cNvCxnSpPr/>
          <p:nvPr/>
        </p:nvCxnSpPr>
        <p:spPr>
          <a:xfrm>
            <a:off x="8734926" y="3056386"/>
            <a:ext cx="345707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iamond 43">
            <a:extLst>
              <a:ext uri="{FF2B5EF4-FFF2-40B4-BE49-F238E27FC236}">
                <a16:creationId xmlns:a16="http://schemas.microsoft.com/office/drawing/2014/main" id="{7E8FB764-E3B3-2641-BEC6-B97DD581300F}"/>
              </a:ext>
            </a:extLst>
          </p:cNvPr>
          <p:cNvSpPr/>
          <p:nvPr/>
        </p:nvSpPr>
        <p:spPr>
          <a:xfrm>
            <a:off x="4201796" y="4308771"/>
            <a:ext cx="1177775" cy="479044"/>
          </a:xfrm>
          <a:prstGeom prst="diamond">
            <a:avLst/>
          </a:prstGeom>
          <a:solidFill>
            <a:srgbClr val="EC657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202</a:t>
            </a:r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5" name="Diamond 44">
            <a:extLst>
              <a:ext uri="{FF2B5EF4-FFF2-40B4-BE49-F238E27FC236}">
                <a16:creationId xmlns:a16="http://schemas.microsoft.com/office/drawing/2014/main" id="{0E64DB3E-1B0B-F341-A25B-496098C2F664}"/>
              </a:ext>
            </a:extLst>
          </p:cNvPr>
          <p:cNvSpPr/>
          <p:nvPr/>
        </p:nvSpPr>
        <p:spPr>
          <a:xfrm>
            <a:off x="6835272" y="4308771"/>
            <a:ext cx="1177775" cy="479044"/>
          </a:xfrm>
          <a:prstGeom prst="diamond">
            <a:avLst/>
          </a:prstGeom>
          <a:solidFill>
            <a:srgbClr val="EC657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232</a:t>
            </a:r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6" name="Diamond 45">
            <a:extLst>
              <a:ext uri="{FF2B5EF4-FFF2-40B4-BE49-F238E27FC236}">
                <a16:creationId xmlns:a16="http://schemas.microsoft.com/office/drawing/2014/main" id="{111D588F-ED92-3D44-854B-F0C03C03C912}"/>
              </a:ext>
            </a:extLst>
          </p:cNvPr>
          <p:cNvSpPr/>
          <p:nvPr/>
        </p:nvSpPr>
        <p:spPr>
          <a:xfrm>
            <a:off x="9229071" y="1837530"/>
            <a:ext cx="1177775" cy="479044"/>
          </a:xfrm>
          <a:prstGeom prst="diamond">
            <a:avLst/>
          </a:prstGeom>
          <a:solidFill>
            <a:srgbClr val="EC657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DBFD77-90F5-9B4B-8225-3322243F7FE7}"/>
              </a:ext>
            </a:extLst>
          </p:cNvPr>
          <p:cNvCxnSpPr>
            <a:cxnSpLocks/>
          </p:cNvCxnSpPr>
          <p:nvPr/>
        </p:nvCxnSpPr>
        <p:spPr>
          <a:xfrm flipV="1">
            <a:off x="8734926" y="665018"/>
            <a:ext cx="0" cy="239136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F4B369D3-E759-AC48-9BEB-0669E20A6F65}"/>
              </a:ext>
            </a:extLst>
          </p:cNvPr>
          <p:cNvSpPr/>
          <p:nvPr/>
        </p:nvSpPr>
        <p:spPr>
          <a:xfrm>
            <a:off x="11199564" y="5335384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310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A718D04-9A75-4749-ABBA-6DCDB08551D8}"/>
              </a:ext>
            </a:extLst>
          </p:cNvPr>
          <p:cNvSpPr/>
          <p:nvPr/>
        </p:nvSpPr>
        <p:spPr>
          <a:xfrm>
            <a:off x="3337293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105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48A3C22-370F-034B-9893-F56B7F4DD77D}"/>
              </a:ext>
            </a:extLst>
          </p:cNvPr>
          <p:cNvSpPr/>
          <p:nvPr/>
        </p:nvSpPr>
        <p:spPr>
          <a:xfrm>
            <a:off x="2283527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107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64D00B3C-0806-F24F-841C-039436705973}"/>
              </a:ext>
            </a:extLst>
          </p:cNvPr>
          <p:cNvSpPr/>
          <p:nvPr/>
        </p:nvSpPr>
        <p:spPr>
          <a:xfrm>
            <a:off x="4384883" y="5335384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103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89A7D79-1ABA-534C-8EC3-F3E86E1AD24F}"/>
              </a:ext>
            </a:extLst>
          </p:cNvPr>
          <p:cNvSpPr/>
          <p:nvPr/>
        </p:nvSpPr>
        <p:spPr>
          <a:xfrm>
            <a:off x="7021556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302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A906216-6C9E-424E-9CE4-4A33DFFC30A3}"/>
              </a:ext>
            </a:extLst>
          </p:cNvPr>
          <p:cNvSpPr/>
          <p:nvPr/>
        </p:nvSpPr>
        <p:spPr>
          <a:xfrm>
            <a:off x="8066058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304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F6EA9A2C-275D-CC4C-B603-B332D2D4AF16}"/>
              </a:ext>
            </a:extLst>
          </p:cNvPr>
          <p:cNvSpPr/>
          <p:nvPr/>
        </p:nvSpPr>
        <p:spPr>
          <a:xfrm>
            <a:off x="9110560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306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8B2D2522-803B-D347-8473-26F471710CC4}"/>
              </a:ext>
            </a:extLst>
          </p:cNvPr>
          <p:cNvSpPr/>
          <p:nvPr/>
        </p:nvSpPr>
        <p:spPr>
          <a:xfrm>
            <a:off x="10155062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308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4F6C6D0-D5B8-E54A-9BDE-6D146081657D}"/>
              </a:ext>
            </a:extLst>
          </p:cNvPr>
          <p:cNvSpPr/>
          <p:nvPr/>
        </p:nvSpPr>
        <p:spPr>
          <a:xfrm>
            <a:off x="1242113" y="5334692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109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C96B9EF4-010E-A547-8D74-437EB106072C}"/>
              </a:ext>
            </a:extLst>
          </p:cNvPr>
          <p:cNvSpPr/>
          <p:nvPr/>
        </p:nvSpPr>
        <p:spPr>
          <a:xfrm>
            <a:off x="9415355" y="712870"/>
            <a:ext cx="805206" cy="46335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74426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34034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HOSPITAL UNIT 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897D9E6-1DF9-BD46-AF3E-1F16ECF9DD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7034058"/>
              </p:ext>
            </p:extLst>
          </p:nvPr>
        </p:nvGraphicFramePr>
        <p:xfrm>
          <a:off x="2436399" y="886900"/>
          <a:ext cx="7331671" cy="6096000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2183671">
                  <a:extLst>
                    <a:ext uri="{9D8B030D-6E8A-4147-A177-3AD203B41FA5}">
                      <a16:colId xmlns:a16="http://schemas.microsoft.com/office/drawing/2014/main" val="3643299246"/>
                    </a:ext>
                  </a:extLst>
                </a:gridCol>
                <a:gridCol w="277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7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9542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Three Physician Teams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Nursing Staff</a:t>
                      </a: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6847607"/>
                  </a:ext>
                </a:extLst>
              </a:tr>
              <a:tr h="824031">
                <a:tc rowSpan="3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Day Shift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 attending physician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4 patients assigned to each nurse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4031">
                <a:tc vMerge="1">
                  <a:txBody>
                    <a:bodyPr/>
                    <a:lstStyle/>
                    <a:p>
                      <a:pPr algn="ctr"/>
                      <a:endParaRPr lang="en-US" b="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1-2 senior residents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b="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4031">
                <a:tc vMerge="1">
                  <a:txBody>
                    <a:bodyPr/>
                    <a:lstStyle/>
                    <a:p>
                      <a:pPr algn="ctr"/>
                      <a:endParaRPr lang="en-US" b="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2-4 junior residents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b="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3106"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Night Shift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 attending physician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6 patients assigned to each nurse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803143"/>
                  </a:ext>
                </a:extLst>
              </a:tr>
              <a:tr h="472198">
                <a:tc vMerge="1">
                  <a:txBody>
                    <a:bodyPr/>
                    <a:lstStyle/>
                    <a:p>
                      <a:pPr algn="ctr"/>
                      <a:endParaRPr lang="en-US" sz="2000" b="1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1 senior resident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b="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05648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5220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53190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DEFINITION OF PROBLEM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23306" y="1015885"/>
            <a:ext cx="119578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Goal</a:t>
            </a: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</a:t>
            </a:r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	Reduce the number of physician team members that a nurse must 	interact with when reporting on their patients.</a:t>
            </a:r>
          </a:p>
        </p:txBody>
      </p:sp>
    </p:spTree>
    <p:extLst>
      <p:ext uri="{BB962C8B-B14F-4D97-AF65-F5344CB8AC3E}">
        <p14:creationId xmlns:p14="http://schemas.microsoft.com/office/powerpoint/2010/main" val="345245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53190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DEFINITION OF PROBLEM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23306" y="1015885"/>
            <a:ext cx="1195785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Goal</a:t>
            </a: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</a:t>
            </a:r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	Reduce the number of physician team members that a nurse must 	interact with when reporting on their patients.</a:t>
            </a:r>
          </a:p>
          <a:p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Goal 2</a:t>
            </a:r>
          </a:p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	</a:t>
            </a: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Reduce variance in the number of patients between </a:t>
            </a:r>
          </a:p>
          <a:p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	the three teams at daily census times.</a:t>
            </a:r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418050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53190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DEFINITION OF PROBLEM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23306" y="1015885"/>
            <a:ext cx="1195785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Goal</a:t>
            </a: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</a:t>
            </a:r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	Reduce the number of physician team members that a nurse must 	interact with when reporting on their patients.</a:t>
            </a:r>
          </a:p>
          <a:p>
            <a:endParaRPr lang="en-US" sz="28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Goal 2</a:t>
            </a:r>
          </a:p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	</a:t>
            </a:r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Reduce variance in the number of patients between </a:t>
            </a:r>
          </a:p>
          <a:p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	the three teams at daily census times.</a:t>
            </a:r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	</a:t>
            </a:r>
          </a:p>
          <a:p>
            <a:endParaRPr lang="en-US" sz="2800" b="1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Constraint</a:t>
            </a:r>
          </a:p>
          <a:p>
            <a:r>
              <a:rPr lang="en-US" sz="28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	Avoid a significant impact on patients in the emergency 	department while maintaining current staffing levels. </a:t>
            </a:r>
          </a:p>
        </p:txBody>
      </p:sp>
    </p:spTree>
    <p:extLst>
      <p:ext uri="{BB962C8B-B14F-4D97-AF65-F5344CB8AC3E}">
        <p14:creationId xmlns:p14="http://schemas.microsoft.com/office/powerpoint/2010/main" val="2851399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6131" y="66502"/>
            <a:ext cx="32223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PATIENT FLOW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23306" y="648394"/>
            <a:ext cx="11957858" cy="166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578413" y="2992146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Decision to admit to medicine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4988775" y="5061091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Move patient to 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off-service bed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988776" y="2992146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Move patient to medicine bed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4988777" y="1186437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Move patient to decant bed</a:t>
            </a:r>
          </a:p>
        </p:txBody>
      </p:sp>
      <p:cxnSp>
        <p:nvCxnSpPr>
          <p:cNvPr id="20" name="Straight Arrow Connector 19"/>
          <p:cNvCxnSpPr>
            <a:stCxn id="8" idx="3"/>
            <a:endCxn id="17" idx="1"/>
          </p:cNvCxnSpPr>
          <p:nvPr/>
        </p:nvCxnSpPr>
        <p:spPr>
          <a:xfrm>
            <a:off x="2582704" y="3500146"/>
            <a:ext cx="2406072" cy="0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8" idx="3"/>
            <a:endCxn id="18" idx="1"/>
          </p:cNvCxnSpPr>
          <p:nvPr/>
        </p:nvCxnSpPr>
        <p:spPr>
          <a:xfrm flipV="1">
            <a:off x="2582704" y="1694437"/>
            <a:ext cx="2406073" cy="1805709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3"/>
            <a:endCxn id="16" idx="1"/>
          </p:cNvCxnSpPr>
          <p:nvPr/>
        </p:nvCxnSpPr>
        <p:spPr>
          <a:xfrm>
            <a:off x="2582704" y="3500146"/>
            <a:ext cx="2406071" cy="2068945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6" idx="0"/>
            <a:endCxn id="17" idx="2"/>
          </p:cNvCxnSpPr>
          <p:nvPr/>
        </p:nvCxnSpPr>
        <p:spPr>
          <a:xfrm flipV="1">
            <a:off x="5990921" y="4008146"/>
            <a:ext cx="1" cy="1052945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8" idx="2"/>
            <a:endCxn id="17" idx="0"/>
          </p:cNvCxnSpPr>
          <p:nvPr/>
        </p:nvCxnSpPr>
        <p:spPr>
          <a:xfrm flipH="1">
            <a:off x="5990922" y="2202437"/>
            <a:ext cx="1" cy="789709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8" idx="3"/>
            <a:endCxn id="34" idx="0"/>
          </p:cNvCxnSpPr>
          <p:nvPr/>
        </p:nvCxnSpPr>
        <p:spPr>
          <a:xfrm>
            <a:off x="6993068" y="1694437"/>
            <a:ext cx="3325090" cy="1297709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6" idx="3"/>
            <a:endCxn id="34" idx="2"/>
          </p:cNvCxnSpPr>
          <p:nvPr/>
        </p:nvCxnSpPr>
        <p:spPr>
          <a:xfrm flipV="1">
            <a:off x="6993066" y="4008146"/>
            <a:ext cx="3325092" cy="1560945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7" idx="3"/>
            <a:endCxn id="34" idx="1"/>
          </p:cNvCxnSpPr>
          <p:nvPr/>
        </p:nvCxnSpPr>
        <p:spPr>
          <a:xfrm>
            <a:off x="6993067" y="3500146"/>
            <a:ext cx="2322945" cy="0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9316012" y="2992146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Discharge Patient</a:t>
            </a:r>
          </a:p>
        </p:txBody>
      </p:sp>
      <p:sp>
        <p:nvSpPr>
          <p:cNvPr id="57" name="Rounded Rectangle 56"/>
          <p:cNvSpPr/>
          <p:nvPr/>
        </p:nvSpPr>
        <p:spPr>
          <a:xfrm>
            <a:off x="9316011" y="1186437"/>
            <a:ext cx="2004291" cy="101600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Clean Bed</a:t>
            </a:r>
          </a:p>
        </p:txBody>
      </p:sp>
      <p:cxnSp>
        <p:nvCxnSpPr>
          <p:cNvPr id="58" name="Straight Arrow Connector 57"/>
          <p:cNvCxnSpPr>
            <a:stCxn id="34" idx="0"/>
            <a:endCxn id="57" idx="2"/>
          </p:cNvCxnSpPr>
          <p:nvPr/>
        </p:nvCxnSpPr>
        <p:spPr>
          <a:xfrm flipH="1" flipV="1">
            <a:off x="10318157" y="2202437"/>
            <a:ext cx="1" cy="789709"/>
          </a:xfrm>
          <a:prstGeom prst="straightConnector1">
            <a:avLst/>
          </a:prstGeom>
          <a:ln w="9525"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57" idx="1"/>
            <a:endCxn id="17" idx="3"/>
          </p:cNvCxnSpPr>
          <p:nvPr/>
        </p:nvCxnSpPr>
        <p:spPr>
          <a:xfrm flipH="1">
            <a:off x="6993067" y="1694437"/>
            <a:ext cx="2322944" cy="1805709"/>
          </a:xfrm>
          <a:prstGeom prst="straightConnector1">
            <a:avLst/>
          </a:prstGeom>
          <a:ln>
            <a:solidFill>
              <a:schemeClr val="bg1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47961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28508</TotalTime>
  <Words>969</Words>
  <Application>Microsoft Macintosh PowerPoint</Application>
  <PresentationFormat>Widescreen</PresentationFormat>
  <Paragraphs>347</Paragraphs>
  <Slides>25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 Unicode MS</vt:lpstr>
      <vt:lpstr>Arial</vt:lpstr>
      <vt:lpstr>Calibri</vt:lpstr>
      <vt:lpstr>Cambria Math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Blair Bilodeau</dc:creator>
  <cp:lastModifiedBy>Blair Bilodeau</cp:lastModifiedBy>
  <cp:revision>369</cp:revision>
  <dcterms:created xsi:type="dcterms:W3CDTF">2017-07-10T13:27:24Z</dcterms:created>
  <dcterms:modified xsi:type="dcterms:W3CDTF">2018-08-08T15:50:44Z</dcterms:modified>
</cp:coreProperties>
</file>

<file path=docProps/thumbnail.jpeg>
</file>